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15"/>
  </p:notesMasterIdLst>
  <p:sldIdLst>
    <p:sldId id="256" r:id="rId2"/>
    <p:sldId id="257" r:id="rId3"/>
    <p:sldId id="267" r:id="rId4"/>
    <p:sldId id="268" r:id="rId5"/>
    <p:sldId id="265" r:id="rId6"/>
    <p:sldId id="264" r:id="rId7"/>
    <p:sldId id="259" r:id="rId8"/>
    <p:sldId id="269" r:id="rId9"/>
    <p:sldId id="260" r:id="rId10"/>
    <p:sldId id="262" r:id="rId11"/>
    <p:sldId id="266" r:id="rId12"/>
    <p:sldId id="258" r:id="rId13"/>
    <p:sldId id="263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3A019-27EF-448C-B160-C0A30DF84A80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8CF85F9-B611-4F07-A70B-85283A0564A0}">
      <dgm:prSet/>
      <dgm:spPr/>
      <dgm:t>
        <a:bodyPr/>
        <a:lstStyle/>
        <a:p>
          <a:r>
            <a:rPr lang="nl-NL" dirty="0"/>
            <a:t>Duurzame voeding, wat speelt een rol. </a:t>
          </a:r>
          <a:endParaRPr lang="en-US" dirty="0"/>
        </a:p>
      </dgm:t>
    </dgm:pt>
    <dgm:pt modelId="{B244CB85-A4B2-4536-A1F7-BEF4913EE0F7}" type="parTrans" cxnId="{787C52F9-1D9D-4986-AB32-9CF440C26C09}">
      <dgm:prSet/>
      <dgm:spPr/>
      <dgm:t>
        <a:bodyPr/>
        <a:lstStyle/>
        <a:p>
          <a:endParaRPr lang="en-US"/>
        </a:p>
      </dgm:t>
    </dgm:pt>
    <dgm:pt modelId="{7B4538FC-4CFC-40BD-A9F9-687AB3CD535F}" type="sibTrans" cxnId="{787C52F9-1D9D-4986-AB32-9CF440C26C09}">
      <dgm:prSet/>
      <dgm:spPr/>
      <dgm:t>
        <a:bodyPr/>
        <a:lstStyle/>
        <a:p>
          <a:endParaRPr lang="en-US"/>
        </a:p>
      </dgm:t>
    </dgm:pt>
    <dgm:pt modelId="{265B864A-444F-45F3-B890-37B21BDE17F4}">
      <dgm:prSet/>
      <dgm:spPr/>
      <dgm:t>
        <a:bodyPr/>
        <a:lstStyle/>
        <a:p>
          <a:r>
            <a:rPr lang="nl-NL" dirty="0"/>
            <a:t>Wat is biologische voeding?</a:t>
          </a:r>
          <a:endParaRPr lang="en-US" dirty="0"/>
        </a:p>
      </dgm:t>
    </dgm:pt>
    <dgm:pt modelId="{5978225B-D229-467D-B0EA-BC423390A4EF}" type="parTrans" cxnId="{D189A3D3-671C-4B4D-8759-1855C54B5C6A}">
      <dgm:prSet/>
      <dgm:spPr/>
      <dgm:t>
        <a:bodyPr/>
        <a:lstStyle/>
        <a:p>
          <a:endParaRPr lang="en-US"/>
        </a:p>
      </dgm:t>
    </dgm:pt>
    <dgm:pt modelId="{F6279613-2686-4D3B-A21B-DB32720E9950}" type="sibTrans" cxnId="{D189A3D3-671C-4B4D-8759-1855C54B5C6A}">
      <dgm:prSet/>
      <dgm:spPr/>
      <dgm:t>
        <a:bodyPr/>
        <a:lstStyle/>
        <a:p>
          <a:endParaRPr lang="en-US"/>
        </a:p>
      </dgm:t>
    </dgm:pt>
    <dgm:pt modelId="{BD8318E8-E3FD-4A3D-8D45-02BA92161ABC}">
      <dgm:prSet/>
      <dgm:spPr/>
      <dgm:t>
        <a:bodyPr/>
        <a:lstStyle/>
        <a:p>
          <a:r>
            <a:rPr lang="nl-NL" dirty="0"/>
            <a:t>Duurzame voeding en gezondheid</a:t>
          </a:r>
          <a:endParaRPr lang="en-US" dirty="0"/>
        </a:p>
      </dgm:t>
    </dgm:pt>
    <dgm:pt modelId="{224179FC-DD31-460B-A9EE-1E800068BB91}" type="parTrans" cxnId="{636B940D-9171-4C19-BC4F-6C38B39DE971}">
      <dgm:prSet/>
      <dgm:spPr/>
      <dgm:t>
        <a:bodyPr/>
        <a:lstStyle/>
        <a:p>
          <a:endParaRPr lang="en-US"/>
        </a:p>
      </dgm:t>
    </dgm:pt>
    <dgm:pt modelId="{639ED816-34B1-4D30-B148-A32DB16DFC48}" type="sibTrans" cxnId="{636B940D-9171-4C19-BC4F-6C38B39DE971}">
      <dgm:prSet/>
      <dgm:spPr/>
      <dgm:t>
        <a:bodyPr/>
        <a:lstStyle/>
        <a:p>
          <a:endParaRPr lang="en-US"/>
        </a:p>
      </dgm:t>
    </dgm:pt>
    <dgm:pt modelId="{0416728B-343E-A541-B032-E8827BC9E269}">
      <dgm:prSet/>
      <dgm:spPr/>
      <dgm:t>
        <a:bodyPr/>
        <a:lstStyle/>
        <a:p>
          <a:r>
            <a:rPr lang="nl-NL" dirty="0"/>
            <a:t>Smaak en kwaliteit van duurzame voeding</a:t>
          </a:r>
        </a:p>
      </dgm:t>
    </dgm:pt>
    <dgm:pt modelId="{0219EF5B-614D-4647-993C-70067D83C141}" type="parTrans" cxnId="{814905AF-EB0F-E449-8F41-89C2AD5565DD}">
      <dgm:prSet/>
      <dgm:spPr/>
      <dgm:t>
        <a:bodyPr/>
        <a:lstStyle/>
        <a:p>
          <a:endParaRPr lang="nl-NL"/>
        </a:p>
      </dgm:t>
    </dgm:pt>
    <dgm:pt modelId="{829D9CC5-4182-EF49-8F28-3CFB794FF35B}" type="sibTrans" cxnId="{814905AF-EB0F-E449-8F41-89C2AD5565DD}">
      <dgm:prSet/>
      <dgm:spPr/>
      <dgm:t>
        <a:bodyPr/>
        <a:lstStyle/>
        <a:p>
          <a:endParaRPr lang="nl-NL"/>
        </a:p>
      </dgm:t>
    </dgm:pt>
    <dgm:pt modelId="{917510BD-CAA3-6A44-B2A4-B42D43D321E7}">
      <dgm:prSet/>
      <dgm:spPr/>
      <dgm:t>
        <a:bodyPr/>
        <a:lstStyle/>
        <a:p>
          <a:r>
            <a:rPr lang="nl-NL" dirty="0"/>
            <a:t>Ontwikkeling in voeding en eetgewoontes</a:t>
          </a:r>
        </a:p>
      </dgm:t>
    </dgm:pt>
    <dgm:pt modelId="{514BCE76-7D81-014A-AAA6-71C1E229A13B}" type="parTrans" cxnId="{1249DDF6-D0DC-3C46-869A-5723A45D1EF0}">
      <dgm:prSet/>
      <dgm:spPr/>
      <dgm:t>
        <a:bodyPr/>
        <a:lstStyle/>
        <a:p>
          <a:endParaRPr lang="nl-NL"/>
        </a:p>
      </dgm:t>
    </dgm:pt>
    <dgm:pt modelId="{15F4BAEC-9B55-194A-9947-936175BDC615}" type="sibTrans" cxnId="{1249DDF6-D0DC-3C46-869A-5723A45D1EF0}">
      <dgm:prSet/>
      <dgm:spPr/>
      <dgm:t>
        <a:bodyPr/>
        <a:lstStyle/>
        <a:p>
          <a:endParaRPr lang="nl-NL"/>
        </a:p>
      </dgm:t>
    </dgm:pt>
    <dgm:pt modelId="{F00A584D-2F24-2D4E-AC38-0B7E2375CC9C}">
      <dgm:prSet/>
      <dgm:spPr/>
      <dgm:t>
        <a:bodyPr/>
        <a:lstStyle/>
        <a:p>
          <a:r>
            <a:rPr lang="nl-NL" dirty="0"/>
            <a:t>Bevindingen </a:t>
          </a:r>
          <a:r>
            <a:rPr lang="nl-NL"/>
            <a:t>opdracht vorige les</a:t>
          </a:r>
        </a:p>
      </dgm:t>
    </dgm:pt>
    <dgm:pt modelId="{8D506129-F408-4E40-B052-FF12B08428B8}" type="parTrans" cxnId="{C043A147-5211-D04F-BEE9-9B6597D10C53}">
      <dgm:prSet/>
      <dgm:spPr/>
      <dgm:t>
        <a:bodyPr/>
        <a:lstStyle/>
        <a:p>
          <a:endParaRPr lang="nl-NL"/>
        </a:p>
      </dgm:t>
    </dgm:pt>
    <dgm:pt modelId="{3FFC0259-2DCC-2240-9F82-020F208B26C5}" type="sibTrans" cxnId="{C043A147-5211-D04F-BEE9-9B6597D10C53}">
      <dgm:prSet/>
      <dgm:spPr/>
      <dgm:t>
        <a:bodyPr/>
        <a:lstStyle/>
        <a:p>
          <a:endParaRPr lang="nl-NL"/>
        </a:p>
      </dgm:t>
    </dgm:pt>
    <dgm:pt modelId="{8D3E27FF-F812-2946-A0B4-7BC160DC9B0A}" type="pres">
      <dgm:prSet presAssocID="{D643A019-27EF-448C-B160-C0A30DF84A80}" presName="vert0" presStyleCnt="0">
        <dgm:presLayoutVars>
          <dgm:dir/>
          <dgm:animOne val="branch"/>
          <dgm:animLvl val="lvl"/>
        </dgm:presLayoutVars>
      </dgm:prSet>
      <dgm:spPr/>
    </dgm:pt>
    <dgm:pt modelId="{96CD38EB-FD69-F648-9CDB-7A7FAE3DD3B0}" type="pres">
      <dgm:prSet presAssocID="{F00A584D-2F24-2D4E-AC38-0B7E2375CC9C}" presName="thickLine" presStyleLbl="alignNode1" presStyleIdx="0" presStyleCnt="6"/>
      <dgm:spPr/>
    </dgm:pt>
    <dgm:pt modelId="{0C5380C3-FE8A-6642-9970-BA48D6C4EE03}" type="pres">
      <dgm:prSet presAssocID="{F00A584D-2F24-2D4E-AC38-0B7E2375CC9C}" presName="horz1" presStyleCnt="0"/>
      <dgm:spPr/>
    </dgm:pt>
    <dgm:pt modelId="{C38D5172-5E67-DC4F-A9C7-C21A7C072D1F}" type="pres">
      <dgm:prSet presAssocID="{F00A584D-2F24-2D4E-AC38-0B7E2375CC9C}" presName="tx1" presStyleLbl="revTx" presStyleIdx="0" presStyleCnt="6"/>
      <dgm:spPr/>
    </dgm:pt>
    <dgm:pt modelId="{A22F9517-4528-9243-A260-8A197BCF5D97}" type="pres">
      <dgm:prSet presAssocID="{F00A584D-2F24-2D4E-AC38-0B7E2375CC9C}" presName="vert1" presStyleCnt="0"/>
      <dgm:spPr/>
    </dgm:pt>
    <dgm:pt modelId="{99934646-9F4E-5145-BDC5-974E33DAFECC}" type="pres">
      <dgm:prSet presAssocID="{917510BD-CAA3-6A44-B2A4-B42D43D321E7}" presName="thickLine" presStyleLbl="alignNode1" presStyleIdx="1" presStyleCnt="6"/>
      <dgm:spPr/>
    </dgm:pt>
    <dgm:pt modelId="{F9710030-A2B8-E84E-BC5D-53354E4A1990}" type="pres">
      <dgm:prSet presAssocID="{917510BD-CAA3-6A44-B2A4-B42D43D321E7}" presName="horz1" presStyleCnt="0"/>
      <dgm:spPr/>
    </dgm:pt>
    <dgm:pt modelId="{1AC82FCE-161E-D24A-A858-7B4EB49456BB}" type="pres">
      <dgm:prSet presAssocID="{917510BD-CAA3-6A44-B2A4-B42D43D321E7}" presName="tx1" presStyleLbl="revTx" presStyleIdx="1" presStyleCnt="6"/>
      <dgm:spPr/>
    </dgm:pt>
    <dgm:pt modelId="{5E04D5D2-EF13-5B49-AA86-E6F4D50472C6}" type="pres">
      <dgm:prSet presAssocID="{917510BD-CAA3-6A44-B2A4-B42D43D321E7}" presName="vert1" presStyleCnt="0"/>
      <dgm:spPr/>
    </dgm:pt>
    <dgm:pt modelId="{10D5DE41-56E3-3A47-8D1B-F79CF7C17F3D}" type="pres">
      <dgm:prSet presAssocID="{D8CF85F9-B611-4F07-A70B-85283A0564A0}" presName="thickLine" presStyleLbl="alignNode1" presStyleIdx="2" presStyleCnt="6"/>
      <dgm:spPr/>
    </dgm:pt>
    <dgm:pt modelId="{8E90D5A2-B50D-E94D-BCAF-A9C9C35F97F6}" type="pres">
      <dgm:prSet presAssocID="{D8CF85F9-B611-4F07-A70B-85283A0564A0}" presName="horz1" presStyleCnt="0"/>
      <dgm:spPr/>
    </dgm:pt>
    <dgm:pt modelId="{65AB79FB-8064-4E40-88F6-2B218814AF74}" type="pres">
      <dgm:prSet presAssocID="{D8CF85F9-B611-4F07-A70B-85283A0564A0}" presName="tx1" presStyleLbl="revTx" presStyleIdx="2" presStyleCnt="6"/>
      <dgm:spPr/>
    </dgm:pt>
    <dgm:pt modelId="{FD3D13EE-B3C3-4C4F-B5EE-38AB1ECFB071}" type="pres">
      <dgm:prSet presAssocID="{D8CF85F9-B611-4F07-A70B-85283A0564A0}" presName="vert1" presStyleCnt="0"/>
      <dgm:spPr/>
    </dgm:pt>
    <dgm:pt modelId="{4B22070B-085E-8B41-AD36-892FDE64BDB5}" type="pres">
      <dgm:prSet presAssocID="{265B864A-444F-45F3-B890-37B21BDE17F4}" presName="thickLine" presStyleLbl="alignNode1" presStyleIdx="3" presStyleCnt="6"/>
      <dgm:spPr/>
    </dgm:pt>
    <dgm:pt modelId="{32EF9AA8-5CD4-984A-A82F-93B7B6B7E966}" type="pres">
      <dgm:prSet presAssocID="{265B864A-444F-45F3-B890-37B21BDE17F4}" presName="horz1" presStyleCnt="0"/>
      <dgm:spPr/>
    </dgm:pt>
    <dgm:pt modelId="{F1B51485-2707-9B4E-8EE2-70F5B1AE67A2}" type="pres">
      <dgm:prSet presAssocID="{265B864A-444F-45F3-B890-37B21BDE17F4}" presName="tx1" presStyleLbl="revTx" presStyleIdx="3" presStyleCnt="6"/>
      <dgm:spPr/>
    </dgm:pt>
    <dgm:pt modelId="{23BAEA44-363C-8F43-8C0B-98FDD12A1C9B}" type="pres">
      <dgm:prSet presAssocID="{265B864A-444F-45F3-B890-37B21BDE17F4}" presName="vert1" presStyleCnt="0"/>
      <dgm:spPr/>
    </dgm:pt>
    <dgm:pt modelId="{5483628C-A8A5-4042-98E1-7C61B2FF5EB8}" type="pres">
      <dgm:prSet presAssocID="{BD8318E8-E3FD-4A3D-8D45-02BA92161ABC}" presName="thickLine" presStyleLbl="alignNode1" presStyleIdx="4" presStyleCnt="6"/>
      <dgm:spPr/>
    </dgm:pt>
    <dgm:pt modelId="{FF699CF8-5A17-804E-A744-068CE9F408EF}" type="pres">
      <dgm:prSet presAssocID="{BD8318E8-E3FD-4A3D-8D45-02BA92161ABC}" presName="horz1" presStyleCnt="0"/>
      <dgm:spPr/>
    </dgm:pt>
    <dgm:pt modelId="{78AD2CEF-38CE-374A-9355-18646E583F24}" type="pres">
      <dgm:prSet presAssocID="{BD8318E8-E3FD-4A3D-8D45-02BA92161ABC}" presName="tx1" presStyleLbl="revTx" presStyleIdx="4" presStyleCnt="6"/>
      <dgm:spPr/>
    </dgm:pt>
    <dgm:pt modelId="{2F59D9FE-1798-FE42-86E9-3BA9C51951C2}" type="pres">
      <dgm:prSet presAssocID="{BD8318E8-E3FD-4A3D-8D45-02BA92161ABC}" presName="vert1" presStyleCnt="0"/>
      <dgm:spPr/>
    </dgm:pt>
    <dgm:pt modelId="{F8BC2BAB-16B9-C048-9C05-B73660D79B43}" type="pres">
      <dgm:prSet presAssocID="{0416728B-343E-A541-B032-E8827BC9E269}" presName="thickLine" presStyleLbl="alignNode1" presStyleIdx="5" presStyleCnt="6"/>
      <dgm:spPr/>
    </dgm:pt>
    <dgm:pt modelId="{A1994919-159B-D64E-800C-446E6F5AE1FE}" type="pres">
      <dgm:prSet presAssocID="{0416728B-343E-A541-B032-E8827BC9E269}" presName="horz1" presStyleCnt="0"/>
      <dgm:spPr/>
    </dgm:pt>
    <dgm:pt modelId="{487F8021-6598-254B-87D4-82C2CD4756B5}" type="pres">
      <dgm:prSet presAssocID="{0416728B-343E-A541-B032-E8827BC9E269}" presName="tx1" presStyleLbl="revTx" presStyleIdx="5" presStyleCnt="6"/>
      <dgm:spPr/>
    </dgm:pt>
    <dgm:pt modelId="{4EFCB6C7-86E2-EE41-A94A-CA54C2EEDC1E}" type="pres">
      <dgm:prSet presAssocID="{0416728B-343E-A541-B032-E8827BC9E269}" presName="vert1" presStyleCnt="0"/>
      <dgm:spPr/>
    </dgm:pt>
  </dgm:ptLst>
  <dgm:cxnLst>
    <dgm:cxn modelId="{636B940D-9171-4C19-BC4F-6C38B39DE971}" srcId="{D643A019-27EF-448C-B160-C0A30DF84A80}" destId="{BD8318E8-E3FD-4A3D-8D45-02BA92161ABC}" srcOrd="4" destOrd="0" parTransId="{224179FC-DD31-460B-A9EE-1E800068BB91}" sibTransId="{639ED816-34B1-4D30-B148-A32DB16DFC48}"/>
    <dgm:cxn modelId="{BE845241-097B-8F48-AC91-A9C9351C714E}" type="presOf" srcId="{D8CF85F9-B611-4F07-A70B-85283A0564A0}" destId="{65AB79FB-8064-4E40-88F6-2B218814AF74}" srcOrd="0" destOrd="0" presId="urn:microsoft.com/office/officeart/2008/layout/LinedList"/>
    <dgm:cxn modelId="{AA51F345-68F6-CB48-8475-89D4348FA107}" type="presOf" srcId="{D643A019-27EF-448C-B160-C0A30DF84A80}" destId="{8D3E27FF-F812-2946-A0B4-7BC160DC9B0A}" srcOrd="0" destOrd="0" presId="urn:microsoft.com/office/officeart/2008/layout/LinedList"/>
    <dgm:cxn modelId="{C043A147-5211-D04F-BEE9-9B6597D10C53}" srcId="{D643A019-27EF-448C-B160-C0A30DF84A80}" destId="{F00A584D-2F24-2D4E-AC38-0B7E2375CC9C}" srcOrd="0" destOrd="0" parTransId="{8D506129-F408-4E40-B052-FF12B08428B8}" sibTransId="{3FFC0259-2DCC-2240-9F82-020F208B26C5}"/>
    <dgm:cxn modelId="{A509E07A-9544-F74B-A691-1C5D6257778F}" type="presOf" srcId="{BD8318E8-E3FD-4A3D-8D45-02BA92161ABC}" destId="{78AD2CEF-38CE-374A-9355-18646E583F24}" srcOrd="0" destOrd="0" presId="urn:microsoft.com/office/officeart/2008/layout/LinedList"/>
    <dgm:cxn modelId="{4B3A5793-B62B-6542-AA6F-43EEEF23E7E0}" type="presOf" srcId="{F00A584D-2F24-2D4E-AC38-0B7E2375CC9C}" destId="{C38D5172-5E67-DC4F-A9C7-C21A7C072D1F}" srcOrd="0" destOrd="0" presId="urn:microsoft.com/office/officeart/2008/layout/LinedList"/>
    <dgm:cxn modelId="{814905AF-EB0F-E449-8F41-89C2AD5565DD}" srcId="{D643A019-27EF-448C-B160-C0A30DF84A80}" destId="{0416728B-343E-A541-B032-E8827BC9E269}" srcOrd="5" destOrd="0" parTransId="{0219EF5B-614D-4647-993C-70067D83C141}" sibTransId="{829D9CC5-4182-EF49-8F28-3CFB794FF35B}"/>
    <dgm:cxn modelId="{BFA686C6-8653-9149-84DE-F818F09BFDE8}" type="presOf" srcId="{265B864A-444F-45F3-B890-37B21BDE17F4}" destId="{F1B51485-2707-9B4E-8EE2-70F5B1AE67A2}" srcOrd="0" destOrd="0" presId="urn:microsoft.com/office/officeart/2008/layout/LinedList"/>
    <dgm:cxn modelId="{D189A3D3-671C-4B4D-8759-1855C54B5C6A}" srcId="{D643A019-27EF-448C-B160-C0A30DF84A80}" destId="{265B864A-444F-45F3-B890-37B21BDE17F4}" srcOrd="3" destOrd="0" parTransId="{5978225B-D229-467D-B0EA-BC423390A4EF}" sibTransId="{F6279613-2686-4D3B-A21B-DB32720E9950}"/>
    <dgm:cxn modelId="{9D7828D6-E7B4-4749-8699-D829848F3EE2}" type="presOf" srcId="{0416728B-343E-A541-B032-E8827BC9E269}" destId="{487F8021-6598-254B-87D4-82C2CD4756B5}" srcOrd="0" destOrd="0" presId="urn:microsoft.com/office/officeart/2008/layout/LinedList"/>
    <dgm:cxn modelId="{DB9B0EE0-AF2A-F84E-B025-270E7B80CED8}" type="presOf" srcId="{917510BD-CAA3-6A44-B2A4-B42D43D321E7}" destId="{1AC82FCE-161E-D24A-A858-7B4EB49456BB}" srcOrd="0" destOrd="0" presId="urn:microsoft.com/office/officeart/2008/layout/LinedList"/>
    <dgm:cxn modelId="{1249DDF6-D0DC-3C46-869A-5723A45D1EF0}" srcId="{D643A019-27EF-448C-B160-C0A30DF84A80}" destId="{917510BD-CAA3-6A44-B2A4-B42D43D321E7}" srcOrd="1" destOrd="0" parTransId="{514BCE76-7D81-014A-AAA6-71C1E229A13B}" sibTransId="{15F4BAEC-9B55-194A-9947-936175BDC615}"/>
    <dgm:cxn modelId="{787C52F9-1D9D-4986-AB32-9CF440C26C09}" srcId="{D643A019-27EF-448C-B160-C0A30DF84A80}" destId="{D8CF85F9-B611-4F07-A70B-85283A0564A0}" srcOrd="2" destOrd="0" parTransId="{B244CB85-A4B2-4536-A1F7-BEF4913EE0F7}" sibTransId="{7B4538FC-4CFC-40BD-A9F9-687AB3CD535F}"/>
    <dgm:cxn modelId="{4BAD7B47-25BE-584A-BBD9-AB4FA4D8D659}" type="presParOf" srcId="{8D3E27FF-F812-2946-A0B4-7BC160DC9B0A}" destId="{96CD38EB-FD69-F648-9CDB-7A7FAE3DD3B0}" srcOrd="0" destOrd="0" presId="urn:microsoft.com/office/officeart/2008/layout/LinedList"/>
    <dgm:cxn modelId="{40E3A5DA-6BD0-C347-AD73-A01CDFCA1A63}" type="presParOf" srcId="{8D3E27FF-F812-2946-A0B4-7BC160DC9B0A}" destId="{0C5380C3-FE8A-6642-9970-BA48D6C4EE03}" srcOrd="1" destOrd="0" presId="urn:microsoft.com/office/officeart/2008/layout/LinedList"/>
    <dgm:cxn modelId="{C560360D-FAF3-194E-A1F7-1FDC2B7A6C41}" type="presParOf" srcId="{0C5380C3-FE8A-6642-9970-BA48D6C4EE03}" destId="{C38D5172-5E67-DC4F-A9C7-C21A7C072D1F}" srcOrd="0" destOrd="0" presId="urn:microsoft.com/office/officeart/2008/layout/LinedList"/>
    <dgm:cxn modelId="{7C5EAE91-C68F-B443-8B9E-E016D8840B55}" type="presParOf" srcId="{0C5380C3-FE8A-6642-9970-BA48D6C4EE03}" destId="{A22F9517-4528-9243-A260-8A197BCF5D97}" srcOrd="1" destOrd="0" presId="urn:microsoft.com/office/officeart/2008/layout/LinedList"/>
    <dgm:cxn modelId="{357BDD78-CE09-1E42-8C84-F93256116470}" type="presParOf" srcId="{8D3E27FF-F812-2946-A0B4-7BC160DC9B0A}" destId="{99934646-9F4E-5145-BDC5-974E33DAFECC}" srcOrd="2" destOrd="0" presId="urn:microsoft.com/office/officeart/2008/layout/LinedList"/>
    <dgm:cxn modelId="{4D35DF8E-4158-AA4C-9C8A-C8A7B461625A}" type="presParOf" srcId="{8D3E27FF-F812-2946-A0B4-7BC160DC9B0A}" destId="{F9710030-A2B8-E84E-BC5D-53354E4A1990}" srcOrd="3" destOrd="0" presId="urn:microsoft.com/office/officeart/2008/layout/LinedList"/>
    <dgm:cxn modelId="{37AB0C96-4043-4346-80D2-78F69D75361E}" type="presParOf" srcId="{F9710030-A2B8-E84E-BC5D-53354E4A1990}" destId="{1AC82FCE-161E-D24A-A858-7B4EB49456BB}" srcOrd="0" destOrd="0" presId="urn:microsoft.com/office/officeart/2008/layout/LinedList"/>
    <dgm:cxn modelId="{6A148F6A-11E0-2D4F-B672-77B026D333C4}" type="presParOf" srcId="{F9710030-A2B8-E84E-BC5D-53354E4A1990}" destId="{5E04D5D2-EF13-5B49-AA86-E6F4D50472C6}" srcOrd="1" destOrd="0" presId="urn:microsoft.com/office/officeart/2008/layout/LinedList"/>
    <dgm:cxn modelId="{C21B7A4B-84B3-374C-AC01-D72FB9A9F8F2}" type="presParOf" srcId="{8D3E27FF-F812-2946-A0B4-7BC160DC9B0A}" destId="{10D5DE41-56E3-3A47-8D1B-F79CF7C17F3D}" srcOrd="4" destOrd="0" presId="urn:microsoft.com/office/officeart/2008/layout/LinedList"/>
    <dgm:cxn modelId="{93993399-8904-E944-AAFB-A2249FBB11AD}" type="presParOf" srcId="{8D3E27FF-F812-2946-A0B4-7BC160DC9B0A}" destId="{8E90D5A2-B50D-E94D-BCAF-A9C9C35F97F6}" srcOrd="5" destOrd="0" presId="urn:microsoft.com/office/officeart/2008/layout/LinedList"/>
    <dgm:cxn modelId="{139F6972-5BEA-3046-AB99-F384272206B4}" type="presParOf" srcId="{8E90D5A2-B50D-E94D-BCAF-A9C9C35F97F6}" destId="{65AB79FB-8064-4E40-88F6-2B218814AF74}" srcOrd="0" destOrd="0" presId="urn:microsoft.com/office/officeart/2008/layout/LinedList"/>
    <dgm:cxn modelId="{394BED13-B9CB-B740-9CE7-406ABE44D96F}" type="presParOf" srcId="{8E90D5A2-B50D-E94D-BCAF-A9C9C35F97F6}" destId="{FD3D13EE-B3C3-4C4F-B5EE-38AB1ECFB071}" srcOrd="1" destOrd="0" presId="urn:microsoft.com/office/officeart/2008/layout/LinedList"/>
    <dgm:cxn modelId="{6D810141-9ED8-A84D-8E0B-53D0B46AB90F}" type="presParOf" srcId="{8D3E27FF-F812-2946-A0B4-7BC160DC9B0A}" destId="{4B22070B-085E-8B41-AD36-892FDE64BDB5}" srcOrd="6" destOrd="0" presId="urn:microsoft.com/office/officeart/2008/layout/LinedList"/>
    <dgm:cxn modelId="{47B31DA8-6293-F944-BAE4-43627169BDA0}" type="presParOf" srcId="{8D3E27FF-F812-2946-A0B4-7BC160DC9B0A}" destId="{32EF9AA8-5CD4-984A-A82F-93B7B6B7E966}" srcOrd="7" destOrd="0" presId="urn:microsoft.com/office/officeart/2008/layout/LinedList"/>
    <dgm:cxn modelId="{43533CAC-FA81-B146-B62C-9D2A4624C3F3}" type="presParOf" srcId="{32EF9AA8-5CD4-984A-A82F-93B7B6B7E966}" destId="{F1B51485-2707-9B4E-8EE2-70F5B1AE67A2}" srcOrd="0" destOrd="0" presId="urn:microsoft.com/office/officeart/2008/layout/LinedList"/>
    <dgm:cxn modelId="{7EA69D1F-34F2-5640-967C-0FE8B354EE1E}" type="presParOf" srcId="{32EF9AA8-5CD4-984A-A82F-93B7B6B7E966}" destId="{23BAEA44-363C-8F43-8C0B-98FDD12A1C9B}" srcOrd="1" destOrd="0" presId="urn:microsoft.com/office/officeart/2008/layout/LinedList"/>
    <dgm:cxn modelId="{6C7F065C-A78F-FA48-A6F1-E0E2AD73DC41}" type="presParOf" srcId="{8D3E27FF-F812-2946-A0B4-7BC160DC9B0A}" destId="{5483628C-A8A5-4042-98E1-7C61B2FF5EB8}" srcOrd="8" destOrd="0" presId="urn:microsoft.com/office/officeart/2008/layout/LinedList"/>
    <dgm:cxn modelId="{32C0291D-E059-6E42-B352-CA26B064DC27}" type="presParOf" srcId="{8D3E27FF-F812-2946-A0B4-7BC160DC9B0A}" destId="{FF699CF8-5A17-804E-A744-068CE9F408EF}" srcOrd="9" destOrd="0" presId="urn:microsoft.com/office/officeart/2008/layout/LinedList"/>
    <dgm:cxn modelId="{6621B3E7-677A-4444-8FD4-EA10BB3F7875}" type="presParOf" srcId="{FF699CF8-5A17-804E-A744-068CE9F408EF}" destId="{78AD2CEF-38CE-374A-9355-18646E583F24}" srcOrd="0" destOrd="0" presId="urn:microsoft.com/office/officeart/2008/layout/LinedList"/>
    <dgm:cxn modelId="{271BF7DA-E236-FF4D-A117-8E4FB32023BC}" type="presParOf" srcId="{FF699CF8-5A17-804E-A744-068CE9F408EF}" destId="{2F59D9FE-1798-FE42-86E9-3BA9C51951C2}" srcOrd="1" destOrd="0" presId="urn:microsoft.com/office/officeart/2008/layout/LinedList"/>
    <dgm:cxn modelId="{07978552-9839-EF48-A96C-CE5D73EB0F25}" type="presParOf" srcId="{8D3E27FF-F812-2946-A0B4-7BC160DC9B0A}" destId="{F8BC2BAB-16B9-C048-9C05-B73660D79B43}" srcOrd="10" destOrd="0" presId="urn:microsoft.com/office/officeart/2008/layout/LinedList"/>
    <dgm:cxn modelId="{CEF5B44F-BCD5-C041-AF6D-2E4C8F6C2D37}" type="presParOf" srcId="{8D3E27FF-F812-2946-A0B4-7BC160DC9B0A}" destId="{A1994919-159B-D64E-800C-446E6F5AE1FE}" srcOrd="11" destOrd="0" presId="urn:microsoft.com/office/officeart/2008/layout/LinedList"/>
    <dgm:cxn modelId="{FB5EEE6D-F5FE-4848-BCD1-3DBA75783844}" type="presParOf" srcId="{A1994919-159B-D64E-800C-446E6F5AE1FE}" destId="{487F8021-6598-254B-87D4-82C2CD4756B5}" srcOrd="0" destOrd="0" presId="urn:microsoft.com/office/officeart/2008/layout/LinedList"/>
    <dgm:cxn modelId="{A27A3C8D-F6D4-5E4D-BB8D-FBAC6E85B390}" type="presParOf" srcId="{A1994919-159B-D64E-800C-446E6F5AE1FE}" destId="{4EFCB6C7-86E2-EE41-A94A-CA54C2EEDC1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D38EB-FD69-F648-9CDB-7A7FAE3DD3B0}">
      <dsp:nvSpPr>
        <dsp:cNvPr id="0" name=""/>
        <dsp:cNvSpPr/>
      </dsp:nvSpPr>
      <dsp:spPr>
        <a:xfrm>
          <a:off x="0" y="2238"/>
          <a:ext cx="105064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8D5172-5E67-DC4F-A9C7-C21A7C072D1F}">
      <dsp:nvSpPr>
        <dsp:cNvPr id="0" name=""/>
        <dsp:cNvSpPr/>
      </dsp:nvSpPr>
      <dsp:spPr>
        <a:xfrm>
          <a:off x="0" y="2238"/>
          <a:ext cx="10506456" cy="763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/>
            <a:t>Bevindingen </a:t>
          </a:r>
          <a:r>
            <a:rPr lang="nl-NL" sz="3500" kern="1200"/>
            <a:t>opdracht vorige les</a:t>
          </a:r>
        </a:p>
      </dsp:txBody>
      <dsp:txXfrm>
        <a:off x="0" y="2238"/>
        <a:ext cx="10506456" cy="763411"/>
      </dsp:txXfrm>
    </dsp:sp>
    <dsp:sp modelId="{99934646-9F4E-5145-BDC5-974E33DAFECC}">
      <dsp:nvSpPr>
        <dsp:cNvPr id="0" name=""/>
        <dsp:cNvSpPr/>
      </dsp:nvSpPr>
      <dsp:spPr>
        <a:xfrm>
          <a:off x="0" y="765650"/>
          <a:ext cx="105064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82FCE-161E-D24A-A858-7B4EB49456BB}">
      <dsp:nvSpPr>
        <dsp:cNvPr id="0" name=""/>
        <dsp:cNvSpPr/>
      </dsp:nvSpPr>
      <dsp:spPr>
        <a:xfrm>
          <a:off x="0" y="765650"/>
          <a:ext cx="10506456" cy="763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/>
            <a:t>Ontwikkeling in voeding en eetgewoontes</a:t>
          </a:r>
        </a:p>
      </dsp:txBody>
      <dsp:txXfrm>
        <a:off x="0" y="765650"/>
        <a:ext cx="10506456" cy="763411"/>
      </dsp:txXfrm>
    </dsp:sp>
    <dsp:sp modelId="{10D5DE41-56E3-3A47-8D1B-F79CF7C17F3D}">
      <dsp:nvSpPr>
        <dsp:cNvPr id="0" name=""/>
        <dsp:cNvSpPr/>
      </dsp:nvSpPr>
      <dsp:spPr>
        <a:xfrm>
          <a:off x="0" y="1529061"/>
          <a:ext cx="105064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AB79FB-8064-4E40-88F6-2B218814AF74}">
      <dsp:nvSpPr>
        <dsp:cNvPr id="0" name=""/>
        <dsp:cNvSpPr/>
      </dsp:nvSpPr>
      <dsp:spPr>
        <a:xfrm>
          <a:off x="0" y="1529061"/>
          <a:ext cx="10506456" cy="763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/>
            <a:t>Duurzame voeding, wat speelt een rol. </a:t>
          </a:r>
          <a:endParaRPr lang="en-US" sz="3500" kern="1200" dirty="0"/>
        </a:p>
      </dsp:txBody>
      <dsp:txXfrm>
        <a:off x="0" y="1529061"/>
        <a:ext cx="10506456" cy="763411"/>
      </dsp:txXfrm>
    </dsp:sp>
    <dsp:sp modelId="{4B22070B-085E-8B41-AD36-892FDE64BDB5}">
      <dsp:nvSpPr>
        <dsp:cNvPr id="0" name=""/>
        <dsp:cNvSpPr/>
      </dsp:nvSpPr>
      <dsp:spPr>
        <a:xfrm>
          <a:off x="0" y="2292473"/>
          <a:ext cx="105064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51485-2707-9B4E-8EE2-70F5B1AE67A2}">
      <dsp:nvSpPr>
        <dsp:cNvPr id="0" name=""/>
        <dsp:cNvSpPr/>
      </dsp:nvSpPr>
      <dsp:spPr>
        <a:xfrm>
          <a:off x="0" y="2292473"/>
          <a:ext cx="10506456" cy="763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/>
            <a:t>Wat is biologische voeding?</a:t>
          </a:r>
          <a:endParaRPr lang="en-US" sz="3500" kern="1200" dirty="0"/>
        </a:p>
      </dsp:txBody>
      <dsp:txXfrm>
        <a:off x="0" y="2292473"/>
        <a:ext cx="10506456" cy="763411"/>
      </dsp:txXfrm>
    </dsp:sp>
    <dsp:sp modelId="{5483628C-A8A5-4042-98E1-7C61B2FF5EB8}">
      <dsp:nvSpPr>
        <dsp:cNvPr id="0" name=""/>
        <dsp:cNvSpPr/>
      </dsp:nvSpPr>
      <dsp:spPr>
        <a:xfrm>
          <a:off x="0" y="3055884"/>
          <a:ext cx="105064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D2CEF-38CE-374A-9355-18646E583F24}">
      <dsp:nvSpPr>
        <dsp:cNvPr id="0" name=""/>
        <dsp:cNvSpPr/>
      </dsp:nvSpPr>
      <dsp:spPr>
        <a:xfrm>
          <a:off x="0" y="3055884"/>
          <a:ext cx="10506456" cy="763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/>
            <a:t>Duurzame voeding en gezondheid</a:t>
          </a:r>
          <a:endParaRPr lang="en-US" sz="3500" kern="1200" dirty="0"/>
        </a:p>
      </dsp:txBody>
      <dsp:txXfrm>
        <a:off x="0" y="3055884"/>
        <a:ext cx="10506456" cy="763411"/>
      </dsp:txXfrm>
    </dsp:sp>
    <dsp:sp modelId="{F8BC2BAB-16B9-C048-9C05-B73660D79B43}">
      <dsp:nvSpPr>
        <dsp:cNvPr id="0" name=""/>
        <dsp:cNvSpPr/>
      </dsp:nvSpPr>
      <dsp:spPr>
        <a:xfrm>
          <a:off x="0" y="3819295"/>
          <a:ext cx="105064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7F8021-6598-254B-87D4-82C2CD4756B5}">
      <dsp:nvSpPr>
        <dsp:cNvPr id="0" name=""/>
        <dsp:cNvSpPr/>
      </dsp:nvSpPr>
      <dsp:spPr>
        <a:xfrm>
          <a:off x="0" y="3819295"/>
          <a:ext cx="10506456" cy="763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/>
            <a:t>Smaak en kwaliteit van duurzame voeding</a:t>
          </a:r>
        </a:p>
      </dsp:txBody>
      <dsp:txXfrm>
        <a:off x="0" y="3819295"/>
        <a:ext cx="10506456" cy="763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0DE7F-3080-1047-A346-B736E6789AF8}" type="datetimeFigureOut">
              <a:rPr lang="nl-NL" smtClean="0"/>
              <a:t>29-05-20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44CEB-5953-AE4A-BECD-791E183205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978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44CEB-5953-AE4A-BECD-791E1832055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28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35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8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6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5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6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3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3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97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8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4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7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2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uurzaammbo.nl/les-1-kennismaking-met-duurzame-voed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edingscentrum.nl/nl/service/vraag-en-antwoord/gezonde-voeding-en-voedingsstoffen/is-biologisch-eten-gezonder.aspx" TargetMode="External"/><Relationship Id="rId2" Type="http://schemas.openxmlformats.org/officeDocument/2006/relationships/hyperlink" Target="https://www.nrc.nl/advertentie/onvz/is-biologisch-voedsel-beter-of-gezond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ouw.nl/buitenland/timmermans-zet-tweede-grote-green-deal-stap-juist-vanwege-corona~be9df247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voedingscentrum.nl/encyclopedie/keurmerken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WKUGeVk7n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 descr="Afbeelding met tafel, voedsel, houten, zitten&#10;&#10;Automatisch gegenereerde beschrijving">
            <a:extLst>
              <a:ext uri="{FF2B5EF4-FFF2-40B4-BE49-F238E27FC236}">
                <a16:creationId xmlns:a16="http://schemas.microsoft.com/office/drawing/2014/main" id="{BC4540C6-20F2-6643-8283-DED6E90CEB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329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010DC9-3210-D543-9913-52B7F8C0B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nl-NL" sz="6600"/>
              <a:t>Duurzame voeding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2D2775E-ED43-BA47-B1F2-1CE569EDE2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nl-NL" dirty="0"/>
              <a:t>Leerjaar 1, periode 4, week 4</a:t>
            </a:r>
          </a:p>
        </p:txBody>
      </p:sp>
    </p:spTree>
    <p:extLst>
      <p:ext uri="{BB962C8B-B14F-4D97-AF65-F5344CB8AC3E}">
        <p14:creationId xmlns:p14="http://schemas.microsoft.com/office/powerpoint/2010/main" val="561852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D2483-5DEF-5142-B7CB-D6BAB90DE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Seizoensgroenten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E4FE6B-0FBD-B442-AECF-5E0AE5A82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69" y="1840675"/>
            <a:ext cx="11150930" cy="477388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b="1" dirty="0"/>
              <a:t>Groenten en fruit van januari: </a:t>
            </a:r>
            <a:r>
              <a:rPr lang="nl-NL" dirty="0"/>
              <a:t>aardappel, pompoen, spinazie, wortel, witlof, radijs, rode biet, prei. </a:t>
            </a:r>
          </a:p>
          <a:p>
            <a:pPr marL="0" indent="0">
              <a:buNone/>
            </a:pPr>
            <a:br>
              <a:rPr lang="nl-NL" b="1" dirty="0"/>
            </a:br>
            <a:r>
              <a:rPr lang="nl-NL" b="1" dirty="0"/>
              <a:t>Groenten en fruit van februari: </a:t>
            </a:r>
            <a:r>
              <a:rPr lang="nl-NL" dirty="0"/>
              <a:t>andijvie, boerenkool, rode biet, rode kool, </a:t>
            </a:r>
            <a:r>
              <a:rPr lang="nl-NL" dirty="0" err="1"/>
              <a:t>roodlof</a:t>
            </a:r>
            <a:r>
              <a:rPr lang="nl-NL" dirty="0"/>
              <a:t>, uien, spinazie, witlof, witte kool, wortel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maart: </a:t>
            </a:r>
            <a:r>
              <a:rPr lang="nl-NL" dirty="0"/>
              <a:t>paddenstoelen, veldsla, wortel, witlof, pompoen, boerenkool, bloemkool, rode biet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april: </a:t>
            </a:r>
            <a:r>
              <a:rPr lang="nl-NL" dirty="0"/>
              <a:t>paksoi, aardappel, asperges, groene selder, wortel, prei, spinazie, radijs, bloemkool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mei: </a:t>
            </a:r>
            <a:r>
              <a:rPr lang="nl-NL" dirty="0"/>
              <a:t>koolrabi, doperwten, asperges, kropsla, prei, spitskool, prei, rode biet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juni: </a:t>
            </a:r>
            <a:r>
              <a:rPr lang="nl-NL" dirty="0"/>
              <a:t>peultjes, tuinbonen, artisjok, asperges, paddenstoelen, venkel, wortel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juli: </a:t>
            </a:r>
            <a:r>
              <a:rPr lang="nl-NL" dirty="0"/>
              <a:t>komkommer, venkel, paprika, prei, bloemkool, aubergine, doperwt, courgette, tuinbonen, </a:t>
            </a:r>
            <a:r>
              <a:rPr lang="nl-NL" dirty="0" err="1"/>
              <a:t>wittekool</a:t>
            </a:r>
            <a:r>
              <a:rPr lang="nl-NL" dirty="0"/>
              <a:t>, wortel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augustus: </a:t>
            </a:r>
            <a:r>
              <a:rPr lang="nl-NL" dirty="0"/>
              <a:t>courgette, paddenstoelen, bleekselderij, broccoli, tomaat, ui, venkel, waterkers</a:t>
            </a:r>
            <a:br>
              <a:rPr lang="nl-NL" dirty="0"/>
            </a:br>
            <a:br>
              <a:rPr lang="nl-NL" b="1" dirty="0"/>
            </a:br>
            <a:r>
              <a:rPr lang="nl-NL" b="1" dirty="0"/>
              <a:t>Groenten en fruit van september: </a:t>
            </a:r>
            <a:r>
              <a:rPr lang="nl-NL" dirty="0"/>
              <a:t>prei, paprika, paddenstoelen, radijs, knolselder, rode biet, courgette, snijbonen, spinazie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oktober: </a:t>
            </a:r>
            <a:r>
              <a:rPr lang="nl-NL" dirty="0"/>
              <a:t>andijvie, rode biet, rode kool, </a:t>
            </a:r>
            <a:r>
              <a:rPr lang="nl-NL" dirty="0" err="1"/>
              <a:t>roodlof</a:t>
            </a:r>
            <a:r>
              <a:rPr lang="nl-NL" dirty="0"/>
              <a:t>, knolselder, koolraap, witlof, pompoen, prei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november: </a:t>
            </a:r>
            <a:r>
              <a:rPr lang="nl-NL" dirty="0"/>
              <a:t>rode kool, veldsla, spruiten, ui, rode biet, witte kool, groene selder, aardappel, andijvie, boerenkool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Groenten en fruit van december: </a:t>
            </a:r>
            <a:r>
              <a:rPr lang="nl-NL" dirty="0"/>
              <a:t>spruiten, boerenkool, paddenstoelen, uien, veldsla, witte kool</a:t>
            </a:r>
          </a:p>
          <a:p>
            <a:pPr marL="0" indent="0">
              <a:buNone/>
            </a:pPr>
            <a:r>
              <a:rPr lang="nl-NL" dirty="0"/>
              <a:t>Bron lijst: Voedingscentrum, Libelle, Dieetadvisering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813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0339F-B58E-D247-9EE5-47294C1B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Biologische voeding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1A8EA7-DAD5-314D-916D-7250B3759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Biologische producten zijn geteeld in </a:t>
            </a:r>
            <a:r>
              <a:rPr lang="nl-NL" i="1" dirty="0"/>
              <a:t>harmonie</a:t>
            </a:r>
            <a:r>
              <a:rPr lang="nl-NL" dirty="0"/>
              <a:t> met het milieu, de natuur en landschap en het welzijn van de dieren. Er wordt geteeld zonder kunstmest en chemische bestrijdingsmiddelen.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sz="1200" dirty="0"/>
              <a:t>(Bron: </a:t>
            </a:r>
            <a:r>
              <a:rPr lang="nl-NL" sz="1200" dirty="0">
                <a:hlinkClick r:id="rId2"/>
              </a:rPr>
              <a:t>https://www.duurzaammbo.nl/les-1-kennismaking-met-duurzame-voeding</a:t>
            </a:r>
            <a:r>
              <a:rPr lang="nl-NL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5157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61305B-F157-3746-85F4-528D00BE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r>
              <a:rPr lang="nl-NL" sz="3400"/>
              <a:t>Is biologisch gezonder?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0662B4-D3E7-824F-9EE4-E71AE42F8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4498848" cy="3584448"/>
          </a:xfrm>
        </p:spPr>
        <p:txBody>
          <a:bodyPr anchor="t">
            <a:normAutofit/>
          </a:bodyPr>
          <a:lstStyle/>
          <a:p>
            <a:r>
              <a:rPr lang="nl-NL" sz="1700" dirty="0"/>
              <a:t>Wat denken jullie?</a:t>
            </a:r>
          </a:p>
          <a:p>
            <a:pPr marL="0" indent="0">
              <a:buNone/>
            </a:pPr>
            <a:r>
              <a:rPr lang="nl-NL" sz="1700" dirty="0"/>
              <a:t>Vanuit onderzoek:</a:t>
            </a:r>
          </a:p>
          <a:p>
            <a:r>
              <a:rPr lang="nl-NL" sz="1700" dirty="0">
                <a:hlinkClick r:id="rId2"/>
              </a:rPr>
              <a:t>https://www.nrc.nl/advertentie/onvz/is-biologisch-voedsel-beter-of-gezonder</a:t>
            </a:r>
            <a:endParaRPr lang="nl-NL" sz="1700" dirty="0"/>
          </a:p>
          <a:p>
            <a:r>
              <a:rPr lang="nl-NL" sz="1700" dirty="0">
                <a:hlinkClick r:id="rId3"/>
              </a:rPr>
              <a:t>https://www.voedingscentrum.nl/nl/service/vraag-en-antwoord/gezonde-voeding-en-voedingsstoffen/is-biologisch-eten-gezonder.aspx</a:t>
            </a:r>
            <a:endParaRPr lang="nl-NL" sz="1700" dirty="0"/>
          </a:p>
          <a:p>
            <a:endParaRPr lang="nl-NL" sz="1700" dirty="0"/>
          </a:p>
          <a:p>
            <a:endParaRPr lang="nl-NL" sz="1700" dirty="0"/>
          </a:p>
        </p:txBody>
      </p:sp>
      <p:pic>
        <p:nvPicPr>
          <p:cNvPr id="5" name="Afbeelding 4" descr="Afbeelding met voedsel, bord, groente, tafel&#10;&#10;Automatisch gegenereerde beschrijving">
            <a:extLst>
              <a:ext uri="{FF2B5EF4-FFF2-40B4-BE49-F238E27FC236}">
                <a16:creationId xmlns:a16="http://schemas.microsoft.com/office/drawing/2014/main" id="{1CB62B05-4F54-9643-9FB0-FF0CE4E952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772" r="-2" b="10509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71894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B77A6-E5A8-9348-BFB9-449B9105F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 duurzaam en biologisch hetzelfde?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53720B-1EEC-B041-AE47-6051E5AD3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daar eens mee aan de slag met je IBS groep.</a:t>
            </a:r>
          </a:p>
          <a:p>
            <a:r>
              <a:rPr lang="nl-NL" dirty="0"/>
              <a:t>Wat nemen jullie mee voor </a:t>
            </a:r>
            <a:r>
              <a:rPr lang="nl-NL"/>
              <a:t>het IBS?</a:t>
            </a:r>
            <a:endParaRPr lang="nl-NL" dirty="0"/>
          </a:p>
          <a:p>
            <a:r>
              <a:rPr lang="nl-NL" dirty="0"/>
              <a:t>Terug over 15 minuten, 1 woordvoerder met camera en geluid per groepje.</a:t>
            </a:r>
          </a:p>
        </p:txBody>
      </p:sp>
    </p:spTree>
    <p:extLst>
      <p:ext uri="{BB962C8B-B14F-4D97-AF65-F5344CB8AC3E}">
        <p14:creationId xmlns:p14="http://schemas.microsoft.com/office/powerpoint/2010/main" val="133288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4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B39182-5A12-5A4E-9ECB-519AAA7C1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nl-NL"/>
              <a:t>Inhoud</a:t>
            </a:r>
            <a:endParaRPr lang="nl-NL" dirty="0"/>
          </a:p>
        </p:txBody>
      </p:sp>
      <p:sp>
        <p:nvSpPr>
          <p:cNvPr id="32" name="Rectangle 26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0" name="Tijdelijke aanduiding voor inhoud 2">
            <a:extLst>
              <a:ext uri="{FF2B5EF4-FFF2-40B4-BE49-F238E27FC236}">
                <a16:creationId xmlns:a16="http://schemas.microsoft.com/office/drawing/2014/main" id="{AB0CCCCE-256F-4FB3-981C-EABF61EF2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347464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054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A8E5C6-73A3-A84A-99E0-EDBF10E58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Bevindingen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78A9FA-7F18-4448-899C-5D7199EC3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Verken het gebied (digitaal): Zaken waar je op het gebied van omgeving rekening mee moet houden voor je IBS. Leg een relatie naar gezondheid.</a:t>
            </a:r>
          </a:p>
        </p:txBody>
      </p:sp>
    </p:spTree>
    <p:extLst>
      <p:ext uri="{BB962C8B-B14F-4D97-AF65-F5344CB8AC3E}">
        <p14:creationId xmlns:p14="http://schemas.microsoft.com/office/powerpoint/2010/main" val="9377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8108D317-7CBD-4897-BD1F-959436D2A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324C90-E3BF-4C42-836D-27DBC6B0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564" y="834888"/>
            <a:ext cx="4314645" cy="1268958"/>
          </a:xfrm>
        </p:spPr>
        <p:txBody>
          <a:bodyPr anchor="b">
            <a:normAutofit/>
          </a:bodyPr>
          <a:lstStyle/>
          <a:p>
            <a:r>
              <a:rPr lang="nl-NL" sz="3200" dirty="0"/>
              <a:t>Jullie bevindingen: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02F70BD-C29E-9D49-A579-2781CDA2AA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"/>
          <a:stretch/>
        </p:blipFill>
        <p:spPr>
          <a:xfrm>
            <a:off x="20" y="10"/>
            <a:ext cx="6717436" cy="6857990"/>
          </a:xfrm>
          <a:custGeom>
            <a:avLst/>
            <a:gdLst/>
            <a:ahLst/>
            <a:cxnLst/>
            <a:rect l="l" t="t" r="r" b="b"/>
            <a:pathLst>
              <a:path w="6717456" h="6858000">
                <a:moveTo>
                  <a:pt x="0" y="0"/>
                </a:moveTo>
                <a:lnTo>
                  <a:pt x="6149468" y="0"/>
                </a:lnTo>
                <a:lnTo>
                  <a:pt x="6202448" y="162605"/>
                </a:lnTo>
                <a:cubicBezTo>
                  <a:pt x="6535625" y="1263763"/>
                  <a:pt x="6717456" y="2453207"/>
                  <a:pt x="6717456" y="3694043"/>
                </a:cubicBezTo>
                <a:cubicBezTo>
                  <a:pt x="6717456" y="4757617"/>
                  <a:pt x="6583866" y="5783433"/>
                  <a:pt x="6335883" y="6748259"/>
                </a:cubicBezTo>
                <a:lnTo>
                  <a:pt x="6305198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19" name="Rectangle 11">
            <a:extLst>
              <a:ext uri="{FF2B5EF4-FFF2-40B4-BE49-F238E27FC236}">
                <a16:creationId xmlns:a16="http://schemas.microsoft.com/office/drawing/2014/main" id="{D6297641-8B9F-4767-9606-8A1131322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89864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D8F3CA65-EA00-46B4-9616-39E6853F7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572" y="2240371"/>
            <a:ext cx="42062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F86DFA-6585-0B44-9096-A7C983298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563" y="2557587"/>
            <a:ext cx="4314645" cy="3717317"/>
          </a:xfrm>
        </p:spPr>
        <p:txBody>
          <a:bodyPr anchor="t">
            <a:normAutofit/>
          </a:bodyPr>
          <a:lstStyle/>
          <a:p>
            <a:r>
              <a:rPr lang="nl-NL" sz="1700" dirty="0"/>
              <a:t>De treinen</a:t>
            </a:r>
          </a:p>
          <a:p>
            <a:r>
              <a:rPr lang="nl-NL" sz="1700" dirty="0"/>
              <a:t>De luchtkwaliteit </a:t>
            </a:r>
          </a:p>
          <a:p>
            <a:r>
              <a:rPr lang="nl-NL" sz="1700" dirty="0"/>
              <a:t>Vervuiling in de grond</a:t>
            </a:r>
          </a:p>
          <a:p>
            <a:r>
              <a:rPr lang="nl-NL" sz="1700" dirty="0"/>
              <a:t>Pand</a:t>
            </a:r>
          </a:p>
        </p:txBody>
      </p:sp>
    </p:spTree>
    <p:extLst>
      <p:ext uri="{BB962C8B-B14F-4D97-AF65-F5344CB8AC3E}">
        <p14:creationId xmlns:p14="http://schemas.microsoft.com/office/powerpoint/2010/main" val="277808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FE49563-F4D9-2F4D-9BC4-8B77E262F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nl-NL" sz="3600"/>
              <a:t>Waar komen we vandaan en waar gaan we naar toe?</a:t>
            </a:r>
          </a:p>
        </p:txBody>
      </p:sp>
      <p:pic>
        <p:nvPicPr>
          <p:cNvPr id="5" name="Afbeelding 4" descr="Afbeelding met tekening, voedsel, licht, teken&#10;&#10;Automatisch gegenereerde beschrijving">
            <a:extLst>
              <a:ext uri="{FF2B5EF4-FFF2-40B4-BE49-F238E27FC236}">
                <a16:creationId xmlns:a16="http://schemas.microsoft.com/office/drawing/2014/main" id="{F2595A6E-BFC2-5F49-9408-2ACEE39FD1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193" b="-1"/>
          <a:stretch/>
        </p:blipFill>
        <p:spPr>
          <a:xfrm>
            <a:off x="0" y="10"/>
            <a:ext cx="4505305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A27807-7CA2-4C43-B632-5DF131184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6" y="3351276"/>
            <a:ext cx="6272784" cy="2825686"/>
          </a:xfrm>
        </p:spPr>
        <p:txBody>
          <a:bodyPr>
            <a:normAutofit/>
          </a:bodyPr>
          <a:lstStyle/>
          <a:p>
            <a:r>
              <a:rPr lang="nl-NL" sz="1800" dirty="0"/>
              <a:t>Van gevulde maag naar </a:t>
            </a:r>
            <a:r>
              <a:rPr lang="nl-NL" sz="1800" dirty="0" err="1"/>
              <a:t>personalized</a:t>
            </a:r>
            <a:r>
              <a:rPr lang="nl-NL" sz="1800" dirty="0"/>
              <a:t> </a:t>
            </a:r>
            <a:r>
              <a:rPr lang="nl-NL" sz="1800" dirty="0" err="1"/>
              <a:t>nutritian</a:t>
            </a:r>
            <a:endParaRPr lang="nl-NL" sz="1800" dirty="0"/>
          </a:p>
          <a:p>
            <a:r>
              <a:rPr lang="nl-NL" sz="1800" dirty="0"/>
              <a:t>Van gemak en goedkoop naar een verantwoorde voedselketen.</a:t>
            </a:r>
            <a:endParaRPr lang="nl-NL" sz="1800" dirty="0">
              <a:hlinkClick r:id="rId3"/>
            </a:endParaRPr>
          </a:p>
          <a:p>
            <a:r>
              <a:rPr lang="nl-NL" sz="1800" dirty="0">
                <a:hlinkClick r:id="rId3"/>
              </a:rPr>
              <a:t>https://www.trouw.nl/buitenland/timmermans-zet-tweede-grote-green-deal-stap-juist-vanwege-corona~be9df247/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415778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1317EC-1810-C94E-AED5-22662E6F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Duurzame voeding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42970F-958A-F542-9871-D8B7D21FF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Definitie overheid conform het voedingscentrum</a:t>
            </a:r>
          </a:p>
          <a:p>
            <a:pPr marL="0" indent="0">
              <a:buNone/>
            </a:pPr>
            <a:r>
              <a:rPr lang="nl-NL" dirty="0"/>
              <a:t>Duurzaam voedsel betekent een productie en consumptie met respect voor mens, dier en milieu. Het gaat bij duurzaam dus niet alleen over milieu en klimaat, maar ook over voedselkwaliteitsaspecten.</a:t>
            </a:r>
          </a:p>
        </p:txBody>
      </p:sp>
    </p:spTree>
    <p:extLst>
      <p:ext uri="{BB962C8B-B14F-4D97-AF65-F5344CB8AC3E}">
        <p14:creationId xmlns:p14="http://schemas.microsoft.com/office/powerpoint/2010/main" val="285432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FC89C5-8649-584F-B97B-B1446C13D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Even terug periode 2…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43657F-FD46-E84B-AF2A-A760C2D82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In relatie tot duurzaamheid hebben gesproken over keurmerken. Loop eens naar beneden en kijk wat je in de kast of koelkast kunnen vinden. Over 5 minuten terug</a:t>
            </a:r>
          </a:p>
          <a:p>
            <a:r>
              <a:rPr lang="nl-NL" dirty="0"/>
              <a:t>Wat adviseerde het voedingscentrum t.b.v. duurzamer eten?</a:t>
            </a:r>
          </a:p>
          <a:p>
            <a:r>
              <a:rPr lang="nl-NL" dirty="0"/>
              <a:t>Denk nog eens terug aan je eigen voedselprint.</a:t>
            </a:r>
          </a:p>
          <a:p>
            <a:r>
              <a:rPr lang="nl-NL" dirty="0"/>
              <a:t>Niet alleen wat je eet!</a:t>
            </a:r>
          </a:p>
          <a:p>
            <a:r>
              <a:rPr lang="nl-NL" dirty="0"/>
              <a:t>Wat is nog meer belangrijk?</a:t>
            </a:r>
          </a:p>
        </p:txBody>
      </p:sp>
    </p:spTree>
    <p:extLst>
      <p:ext uri="{BB962C8B-B14F-4D97-AF65-F5344CB8AC3E}">
        <p14:creationId xmlns:p14="http://schemas.microsoft.com/office/powerpoint/2010/main" val="1363862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D319CB-6A7A-D546-991E-93E71A62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978619"/>
            <a:ext cx="5991244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/>
              <a:t>10 </a:t>
            </a:r>
            <a:r>
              <a:rPr lang="en-US" sz="3200" dirty="0" err="1"/>
              <a:t>topkeurmerken</a:t>
            </a:r>
            <a:endParaRPr lang="en-US" sz="32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8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620517B-3912-574C-ACE0-B5179745AB6C}"/>
              </a:ext>
            </a:extLst>
          </p:cNvPr>
          <p:cNvSpPr/>
          <p:nvPr/>
        </p:nvSpPr>
        <p:spPr>
          <a:xfrm>
            <a:off x="841248" y="2252870"/>
            <a:ext cx="5993892" cy="3560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nl-NL" dirty="0"/>
              <a:t>Dit zijn keurmerken die het hoogst scoren op de gebieden controle, transparantie en milieu, dierenwelzijn of mens en werk:</a:t>
            </a: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ASC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Beter</a:t>
            </a:r>
            <a:r>
              <a:rPr lang="en-US" dirty="0"/>
              <a:t> Leven </a:t>
            </a:r>
            <a:r>
              <a:rPr lang="en-US" dirty="0" err="1"/>
              <a:t>keurmerk</a:t>
            </a:r>
            <a:r>
              <a:rPr lang="en-US" dirty="0"/>
              <a:t> (2 </a:t>
            </a:r>
            <a:r>
              <a:rPr lang="en-US" dirty="0" err="1"/>
              <a:t>en</a:t>
            </a:r>
            <a:r>
              <a:rPr lang="en-US" dirty="0"/>
              <a:t> 3 </a:t>
            </a:r>
            <a:r>
              <a:rPr lang="en-US" dirty="0" err="1"/>
              <a:t>sterren</a:t>
            </a:r>
            <a:r>
              <a:rPr lang="en-US" dirty="0"/>
              <a:t>)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Demeter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EKO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Europees</a:t>
            </a:r>
            <a:r>
              <a:rPr lang="en-US" dirty="0"/>
              <a:t> </a:t>
            </a:r>
            <a:r>
              <a:rPr lang="en-US" dirty="0" err="1"/>
              <a:t>keurmerk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biologische</a:t>
            </a:r>
            <a:r>
              <a:rPr lang="en-US" dirty="0"/>
              <a:t> </a:t>
            </a:r>
            <a:r>
              <a:rPr lang="en-US" dirty="0" err="1"/>
              <a:t>landbouw</a:t>
            </a:r>
            <a:endParaRPr lang="en-US" dirty="0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Fairtrade/Max </a:t>
            </a:r>
            <a:r>
              <a:rPr lang="en-US" dirty="0" err="1"/>
              <a:t>Havelaar</a:t>
            </a:r>
            <a:endParaRPr lang="en-US" dirty="0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On the way to </a:t>
            </a:r>
            <a:r>
              <a:rPr lang="en-US" dirty="0" err="1"/>
              <a:t>PlanetProof</a:t>
            </a:r>
            <a:endParaRPr lang="en-US" dirty="0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MSC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Rainforest Alliance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UTZ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>
                <a:hlinkClick r:id="rId2"/>
              </a:rPr>
              <a:t>https://www.voedingscentrum.nl/encyclopedie/keurmerken.aspx</a:t>
            </a:r>
            <a:endParaRPr lang="en-US" dirty="0"/>
          </a:p>
          <a:p>
            <a:pPr>
              <a:spcAft>
                <a:spcPts val="600"/>
              </a:spcAft>
            </a:pPr>
            <a:endParaRPr lang="en-US" b="0" i="0" u="none" strike="noStrike" dirty="0">
              <a:effectLst/>
            </a:endParaRPr>
          </a:p>
        </p:txBody>
      </p:sp>
      <p:pic>
        <p:nvPicPr>
          <p:cNvPr id="5" name="Tijdelijke aanduiding voor inhoud 4" descr="Afbeelding met vrachtwagen, veel, voedsel, lot&#10;&#10;Automatisch gegenereerde beschrijving">
            <a:extLst>
              <a:ext uri="{FF2B5EF4-FFF2-40B4-BE49-F238E27FC236}">
                <a16:creationId xmlns:a16="http://schemas.microsoft.com/office/drawing/2014/main" id="{8F985AEC-257D-D84A-B12D-71CE48EA4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79814" y="1437443"/>
            <a:ext cx="4097657" cy="388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770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ADBA21-3347-8242-B752-D3F0FAF96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7 stappen, begrijp ze ook.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469B0B-4DBE-B54B-B3E4-FD9C5654E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Verspil zo min mogelijk voedsel. </a:t>
            </a:r>
            <a:r>
              <a:rPr lang="nl-NL" dirty="0">
                <a:solidFill>
                  <a:srgbClr val="FF0000"/>
                </a:solidFill>
              </a:rPr>
              <a:t>Waarom?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Eet minder rood en bewerkt vlees. </a:t>
            </a:r>
            <a:r>
              <a:rPr lang="nl-NL" dirty="0">
                <a:solidFill>
                  <a:srgbClr val="FF0000"/>
                </a:solidFill>
              </a:rPr>
              <a:t>Waarom?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Neem niet meer zuivel en kaas dan je nodig hebt. </a:t>
            </a:r>
            <a:r>
              <a:rPr lang="nl-NL" dirty="0">
                <a:solidFill>
                  <a:srgbClr val="FF0000"/>
                </a:solidFill>
              </a:rPr>
              <a:t>Waarom?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Eet niet meer dan je nodig hebt en vermijd snacks en snoep. </a:t>
            </a:r>
            <a:r>
              <a:rPr lang="nl-NL" dirty="0">
                <a:solidFill>
                  <a:srgbClr val="FF0000"/>
                </a:solidFill>
              </a:rPr>
              <a:t>Waarom?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Drink zo min mogelijk suikerhoudende dranken en alcohol. </a:t>
            </a:r>
            <a:r>
              <a:rPr lang="nl-NL" dirty="0">
                <a:solidFill>
                  <a:srgbClr val="FF0000"/>
                </a:solidFill>
              </a:rPr>
              <a:t>Waarom?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Ga voor volkoren graanproducten, groente en fruit. </a:t>
            </a:r>
            <a:r>
              <a:rPr lang="nl-NL" dirty="0">
                <a:solidFill>
                  <a:srgbClr val="FF0000"/>
                </a:solidFill>
              </a:rPr>
              <a:t>Waarom?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Let bij groente en fruit op herkomst en seizoen. </a:t>
            </a:r>
            <a:r>
              <a:rPr lang="nl-NL" dirty="0">
                <a:solidFill>
                  <a:srgbClr val="FF0000"/>
                </a:solidFill>
              </a:rPr>
              <a:t>Waarom?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hlinkClick r:id="rId2"/>
              </a:rPr>
              <a:t>https://www.youtube.com/watch?v=OWKUGeVk7nQ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Duurzame voeding en gezondheid. Wat denk indien je het bovenstaande bekijkt?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25688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853</Words>
  <Application>Microsoft Macintosh PowerPoint</Application>
  <PresentationFormat>Breedbeeld</PresentationFormat>
  <Paragraphs>74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Avenir Next LT Pro</vt:lpstr>
      <vt:lpstr>Calibri</vt:lpstr>
      <vt:lpstr>AccentBoxVTI</vt:lpstr>
      <vt:lpstr>Duurzame voeding</vt:lpstr>
      <vt:lpstr>Inhoud</vt:lpstr>
      <vt:lpstr>Bevindingen </vt:lpstr>
      <vt:lpstr>Jullie bevindingen:</vt:lpstr>
      <vt:lpstr>Waar komen we vandaan en waar gaan we naar toe?</vt:lpstr>
      <vt:lpstr>Duurzame voeding</vt:lpstr>
      <vt:lpstr>Even terug periode 2…</vt:lpstr>
      <vt:lpstr>10 topkeurmerken</vt:lpstr>
      <vt:lpstr>De 7 stappen, begrijp ze ook.</vt:lpstr>
      <vt:lpstr>Seizoensgroenten</vt:lpstr>
      <vt:lpstr>Biologische voeding</vt:lpstr>
      <vt:lpstr>Is biologisch gezonder?</vt:lpstr>
      <vt:lpstr>Is duurzaam en biologisch hetzelfde?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Duurzame voeding</dc:title>
  <dc:creator>Mariska de Rouw</dc:creator>
  <cp:lastModifiedBy>Mariska de Rouw</cp:lastModifiedBy>
  <cp:revision>7</cp:revision>
  <dcterms:created xsi:type="dcterms:W3CDTF">2020-05-28T14:22:49Z</dcterms:created>
  <dcterms:modified xsi:type="dcterms:W3CDTF">2020-05-29T07:51:54Z</dcterms:modified>
</cp:coreProperties>
</file>